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606" r:id="rId3"/>
  </p:sldIdLst>
  <p:sldSz cx="12192000" cy="6858000"/>
  <p:notesSz cx="6797675"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éléa KHAIZOURANE" initials="HK" lastIdx="2" clrIdx="0">
    <p:extLst>
      <p:ext uri="{19B8F6BF-5375-455C-9EA6-DF929625EA0E}">
        <p15:presenceInfo xmlns:p15="http://schemas.microsoft.com/office/powerpoint/2012/main" xmlns="" userId="2eb3416cc385126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DD3B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8603FDC-E32A-4AB5-989C-0864C3EAD2B8}" styleName="Style à thème 2 - Accentuation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Style à thème 2 - Accentuation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Style moyen 3 - Accentuation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A488322-F2BA-4B5B-9748-0D474271808F}" styleName="Style moyen 3 - Accentuation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Style moyen 3 - Accentuation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Style moyen 3 - Accentuation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Style moyen 3 - Accentuation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52" autoAdjust="0"/>
    <p:restoredTop sz="94660"/>
  </p:normalViewPr>
  <p:slideViewPr>
    <p:cSldViewPr snapToGrid="0">
      <p:cViewPr varScale="1">
        <p:scale>
          <a:sx n="58" d="100"/>
          <a:sy n="58" d="100"/>
        </p:scale>
        <p:origin x="-408" y="-84"/>
      </p:cViewPr>
      <p:guideLst>
        <p:guide orient="horz" pos="2160"/>
        <p:guide pos="3840"/>
      </p:guideLst>
    </p:cSldViewPr>
  </p:slid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5348"/>
          </a:xfrm>
          <a:prstGeom prst="rect">
            <a:avLst/>
          </a:prstGeom>
        </p:spPr>
        <p:txBody>
          <a:bodyPr vert="horz" lIns="91440" tIns="45720" rIns="91440" bIns="45720" rtlCol="0"/>
          <a:lstStyle>
            <a:lvl1pPr algn="l">
              <a:defRPr sz="1200"/>
            </a:lvl1pPr>
          </a:lstStyle>
          <a:p>
            <a:endParaRPr lang="es-ES"/>
          </a:p>
        </p:txBody>
      </p:sp>
      <p:sp>
        <p:nvSpPr>
          <p:cNvPr id="3" name="Espace réservé de la date 2"/>
          <p:cNvSpPr>
            <a:spLocks noGrp="1"/>
          </p:cNvSpPr>
          <p:nvPr>
            <p:ph type="dt" idx="1"/>
          </p:nvPr>
        </p:nvSpPr>
        <p:spPr>
          <a:xfrm>
            <a:off x="3850443" y="0"/>
            <a:ext cx="2945659" cy="495348"/>
          </a:xfrm>
          <a:prstGeom prst="rect">
            <a:avLst/>
          </a:prstGeom>
        </p:spPr>
        <p:txBody>
          <a:bodyPr vert="horz" lIns="91440" tIns="45720" rIns="91440" bIns="45720" rtlCol="0"/>
          <a:lstStyle>
            <a:lvl1pPr algn="r">
              <a:defRPr sz="1200"/>
            </a:lvl1pPr>
          </a:lstStyle>
          <a:p>
            <a:fld id="{AEFEF6B6-B983-4A35-B5D2-5B4ABBAF9309}" type="datetimeFigureOut">
              <a:rPr lang="es-ES" smtClean="0"/>
              <a:t>15/11/2016</a:t>
            </a:fld>
            <a:endParaRPr lang="es-ES"/>
          </a:p>
        </p:txBody>
      </p:sp>
      <p:sp>
        <p:nvSpPr>
          <p:cNvPr id="4" name="Espace réservé de l'image des diapositives 3"/>
          <p:cNvSpPr>
            <a:spLocks noGrp="1" noRot="1" noChangeAspect="1"/>
          </p:cNvSpPr>
          <p:nvPr>
            <p:ph type="sldImg" idx="2"/>
          </p:nvPr>
        </p:nvSpPr>
        <p:spPr>
          <a:xfrm>
            <a:off x="438150" y="1233488"/>
            <a:ext cx="5921375" cy="3332162"/>
          </a:xfrm>
          <a:prstGeom prst="rect">
            <a:avLst/>
          </a:prstGeom>
          <a:noFill/>
          <a:ln w="12700">
            <a:solidFill>
              <a:prstClr val="black"/>
            </a:solidFill>
          </a:ln>
        </p:spPr>
        <p:txBody>
          <a:bodyPr vert="horz" lIns="91440" tIns="45720" rIns="91440" bIns="45720" rtlCol="0" anchor="ctr"/>
          <a:lstStyle/>
          <a:p>
            <a:endParaRPr lang="es-ES"/>
          </a:p>
        </p:txBody>
      </p:sp>
      <p:sp>
        <p:nvSpPr>
          <p:cNvPr id="5" name="Espace réservé des notes 4"/>
          <p:cNvSpPr>
            <a:spLocks noGrp="1"/>
          </p:cNvSpPr>
          <p:nvPr>
            <p:ph type="body" sz="quarter" idx="3"/>
          </p:nvPr>
        </p:nvSpPr>
        <p:spPr>
          <a:xfrm>
            <a:off x="679768" y="4751219"/>
            <a:ext cx="5438140" cy="3887361"/>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6" name="Espace réservé du pied de page 5"/>
          <p:cNvSpPr>
            <a:spLocks noGrp="1"/>
          </p:cNvSpPr>
          <p:nvPr>
            <p:ph type="ftr" sz="quarter" idx="4"/>
          </p:nvPr>
        </p:nvSpPr>
        <p:spPr>
          <a:xfrm>
            <a:off x="0" y="9377317"/>
            <a:ext cx="2945659" cy="495347"/>
          </a:xfrm>
          <a:prstGeom prst="rect">
            <a:avLst/>
          </a:prstGeom>
        </p:spPr>
        <p:txBody>
          <a:bodyPr vert="horz" lIns="91440" tIns="45720" rIns="91440" bIns="45720" rtlCol="0" anchor="b"/>
          <a:lstStyle>
            <a:lvl1pPr algn="l">
              <a:defRPr sz="1200"/>
            </a:lvl1pPr>
          </a:lstStyle>
          <a:p>
            <a:endParaRPr lang="es-ES"/>
          </a:p>
        </p:txBody>
      </p:sp>
      <p:sp>
        <p:nvSpPr>
          <p:cNvPr id="7" name="Espace réservé du numéro de diapositive 6"/>
          <p:cNvSpPr>
            <a:spLocks noGrp="1"/>
          </p:cNvSpPr>
          <p:nvPr>
            <p:ph type="sldNum" sz="quarter" idx="5"/>
          </p:nvPr>
        </p:nvSpPr>
        <p:spPr>
          <a:xfrm>
            <a:off x="3850443" y="9377317"/>
            <a:ext cx="2945659" cy="495347"/>
          </a:xfrm>
          <a:prstGeom prst="rect">
            <a:avLst/>
          </a:prstGeom>
        </p:spPr>
        <p:txBody>
          <a:bodyPr vert="horz" lIns="91440" tIns="45720" rIns="91440" bIns="45720" rtlCol="0" anchor="b"/>
          <a:lstStyle>
            <a:lvl1pPr algn="r">
              <a:defRPr sz="1200"/>
            </a:lvl1pPr>
          </a:lstStyle>
          <a:p>
            <a:fld id="{7F9F52B9-5ACD-455A-A277-386EA9E66492}" type="slidenum">
              <a:rPr lang="es-ES" smtClean="0"/>
              <a:t>‹Nº›</a:t>
            </a:fld>
            <a:endParaRPr lang="es-ES"/>
          </a:p>
        </p:txBody>
      </p:sp>
    </p:spTree>
    <p:extLst>
      <p:ext uri="{BB962C8B-B14F-4D97-AF65-F5344CB8AC3E}">
        <p14:creationId xmlns:p14="http://schemas.microsoft.com/office/powerpoint/2010/main" val="26227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es-ES"/>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Modifier le style des sous-titres du masque</a:t>
            </a:r>
            <a:endParaRPr lang="es-ES"/>
          </a:p>
        </p:txBody>
      </p:sp>
      <p:sp>
        <p:nvSpPr>
          <p:cNvPr id="4" name="Espace réservé de la date 3"/>
          <p:cNvSpPr>
            <a:spLocks noGrp="1"/>
          </p:cNvSpPr>
          <p:nvPr>
            <p:ph type="dt" sz="half" idx="10"/>
          </p:nvPr>
        </p:nvSpPr>
        <p:spPr/>
        <p:txBody>
          <a:bodyPr/>
          <a:lstStyle/>
          <a:p>
            <a:fld id="{032ABB1A-8629-44B9-AE68-56636599FA3E}" type="datetimeFigureOut">
              <a:rPr lang="es-ES" smtClean="0"/>
              <a:t>15/11/2016</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786E2E68-D94E-4518-915D-8CADCA070852}" type="slidenum">
              <a:rPr lang="es-ES" smtClean="0"/>
              <a:t>‹Nº›</a:t>
            </a:fld>
            <a:endParaRPr lang="es-ES"/>
          </a:p>
        </p:txBody>
      </p:sp>
    </p:spTree>
    <p:extLst>
      <p:ext uri="{BB962C8B-B14F-4D97-AF65-F5344CB8AC3E}">
        <p14:creationId xmlns:p14="http://schemas.microsoft.com/office/powerpoint/2010/main" val="4281735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s-ES"/>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4" name="Espace réservé de la date 3"/>
          <p:cNvSpPr>
            <a:spLocks noGrp="1"/>
          </p:cNvSpPr>
          <p:nvPr>
            <p:ph type="dt" sz="half" idx="10"/>
          </p:nvPr>
        </p:nvSpPr>
        <p:spPr/>
        <p:txBody>
          <a:bodyPr/>
          <a:lstStyle/>
          <a:p>
            <a:fld id="{032ABB1A-8629-44B9-AE68-56636599FA3E}" type="datetimeFigureOut">
              <a:rPr lang="es-ES" smtClean="0"/>
              <a:t>15/11/2016</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786E2E68-D94E-4518-915D-8CADCA070852}" type="slidenum">
              <a:rPr lang="es-ES" smtClean="0"/>
              <a:t>‹Nº›</a:t>
            </a:fld>
            <a:endParaRPr lang="es-ES"/>
          </a:p>
        </p:txBody>
      </p:sp>
    </p:spTree>
    <p:extLst>
      <p:ext uri="{BB962C8B-B14F-4D97-AF65-F5344CB8AC3E}">
        <p14:creationId xmlns:p14="http://schemas.microsoft.com/office/powerpoint/2010/main" val="3891581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endParaRPr lang="es-ES"/>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4" name="Espace réservé de la date 3"/>
          <p:cNvSpPr>
            <a:spLocks noGrp="1"/>
          </p:cNvSpPr>
          <p:nvPr>
            <p:ph type="dt" sz="half" idx="10"/>
          </p:nvPr>
        </p:nvSpPr>
        <p:spPr/>
        <p:txBody>
          <a:bodyPr/>
          <a:lstStyle/>
          <a:p>
            <a:fld id="{032ABB1A-8629-44B9-AE68-56636599FA3E}" type="datetimeFigureOut">
              <a:rPr lang="es-ES" smtClean="0"/>
              <a:t>15/11/2016</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786E2E68-D94E-4518-915D-8CADCA070852}" type="slidenum">
              <a:rPr lang="es-ES" smtClean="0"/>
              <a:t>‹Nº›</a:t>
            </a:fld>
            <a:endParaRPr lang="es-ES"/>
          </a:p>
        </p:txBody>
      </p:sp>
    </p:spTree>
    <p:extLst>
      <p:ext uri="{BB962C8B-B14F-4D97-AF65-F5344CB8AC3E}">
        <p14:creationId xmlns:p14="http://schemas.microsoft.com/office/powerpoint/2010/main" val="222581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s-ES"/>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4" name="Espace réservé de la date 3"/>
          <p:cNvSpPr>
            <a:spLocks noGrp="1"/>
          </p:cNvSpPr>
          <p:nvPr>
            <p:ph type="dt" sz="half" idx="10"/>
          </p:nvPr>
        </p:nvSpPr>
        <p:spPr/>
        <p:txBody>
          <a:bodyPr/>
          <a:lstStyle/>
          <a:p>
            <a:fld id="{032ABB1A-8629-44B9-AE68-56636599FA3E}" type="datetimeFigureOut">
              <a:rPr lang="es-ES" smtClean="0"/>
              <a:t>15/11/2016</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786E2E68-D94E-4518-915D-8CADCA070852}" type="slidenum">
              <a:rPr lang="es-ES" smtClean="0"/>
              <a:t>‹Nº›</a:t>
            </a:fld>
            <a:endParaRPr lang="es-ES"/>
          </a:p>
        </p:txBody>
      </p:sp>
    </p:spTree>
    <p:extLst>
      <p:ext uri="{BB962C8B-B14F-4D97-AF65-F5344CB8AC3E}">
        <p14:creationId xmlns:p14="http://schemas.microsoft.com/office/powerpoint/2010/main" val="1405263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es-ES"/>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p:cNvSpPr>
            <a:spLocks noGrp="1"/>
          </p:cNvSpPr>
          <p:nvPr>
            <p:ph type="dt" sz="half" idx="10"/>
          </p:nvPr>
        </p:nvSpPr>
        <p:spPr/>
        <p:txBody>
          <a:bodyPr/>
          <a:lstStyle/>
          <a:p>
            <a:fld id="{032ABB1A-8629-44B9-AE68-56636599FA3E}" type="datetimeFigureOut">
              <a:rPr lang="es-ES" smtClean="0"/>
              <a:t>15/11/2016</a:t>
            </a:fld>
            <a:endParaRPr lang="es-ES"/>
          </a:p>
        </p:txBody>
      </p:sp>
      <p:sp>
        <p:nvSpPr>
          <p:cNvPr id="5" name="Espace réservé du pied de page 4"/>
          <p:cNvSpPr>
            <a:spLocks noGrp="1"/>
          </p:cNvSpPr>
          <p:nvPr>
            <p:ph type="ftr" sz="quarter" idx="11"/>
          </p:nvPr>
        </p:nvSpPr>
        <p:spPr/>
        <p:txBody>
          <a:bodyPr/>
          <a:lstStyle/>
          <a:p>
            <a:endParaRPr lang="es-ES"/>
          </a:p>
        </p:txBody>
      </p:sp>
      <p:sp>
        <p:nvSpPr>
          <p:cNvPr id="6" name="Espace réservé du numéro de diapositive 5"/>
          <p:cNvSpPr>
            <a:spLocks noGrp="1"/>
          </p:cNvSpPr>
          <p:nvPr>
            <p:ph type="sldNum" sz="quarter" idx="12"/>
          </p:nvPr>
        </p:nvSpPr>
        <p:spPr/>
        <p:txBody>
          <a:bodyPr/>
          <a:lstStyle/>
          <a:p>
            <a:fld id="{786E2E68-D94E-4518-915D-8CADCA070852}" type="slidenum">
              <a:rPr lang="es-ES" smtClean="0"/>
              <a:t>‹Nº›</a:t>
            </a:fld>
            <a:endParaRPr lang="es-ES"/>
          </a:p>
        </p:txBody>
      </p:sp>
    </p:spTree>
    <p:extLst>
      <p:ext uri="{BB962C8B-B14F-4D97-AF65-F5344CB8AC3E}">
        <p14:creationId xmlns:p14="http://schemas.microsoft.com/office/powerpoint/2010/main" val="2445947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s-ES"/>
          </a:p>
        </p:txBody>
      </p:sp>
      <p:sp>
        <p:nvSpPr>
          <p:cNvPr id="3" name="Espace réservé du contenu 2"/>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5" name="Espace réservé de la date 4"/>
          <p:cNvSpPr>
            <a:spLocks noGrp="1"/>
          </p:cNvSpPr>
          <p:nvPr>
            <p:ph type="dt" sz="half" idx="10"/>
          </p:nvPr>
        </p:nvSpPr>
        <p:spPr/>
        <p:txBody>
          <a:bodyPr/>
          <a:lstStyle/>
          <a:p>
            <a:fld id="{032ABB1A-8629-44B9-AE68-56636599FA3E}" type="datetimeFigureOut">
              <a:rPr lang="es-ES" smtClean="0"/>
              <a:t>15/11/2016</a:t>
            </a:fld>
            <a:endParaRPr lang="es-ES"/>
          </a:p>
        </p:txBody>
      </p:sp>
      <p:sp>
        <p:nvSpPr>
          <p:cNvPr id="6" name="Espace réservé du pied de page 5"/>
          <p:cNvSpPr>
            <a:spLocks noGrp="1"/>
          </p:cNvSpPr>
          <p:nvPr>
            <p:ph type="ftr" sz="quarter" idx="11"/>
          </p:nvPr>
        </p:nvSpPr>
        <p:spPr/>
        <p:txBody>
          <a:bodyPr/>
          <a:lstStyle/>
          <a:p>
            <a:endParaRPr lang="es-ES"/>
          </a:p>
        </p:txBody>
      </p:sp>
      <p:sp>
        <p:nvSpPr>
          <p:cNvPr id="7" name="Espace réservé du numéro de diapositive 6"/>
          <p:cNvSpPr>
            <a:spLocks noGrp="1"/>
          </p:cNvSpPr>
          <p:nvPr>
            <p:ph type="sldNum" sz="quarter" idx="12"/>
          </p:nvPr>
        </p:nvSpPr>
        <p:spPr/>
        <p:txBody>
          <a:bodyPr/>
          <a:lstStyle/>
          <a:p>
            <a:fld id="{786E2E68-D94E-4518-915D-8CADCA070852}" type="slidenum">
              <a:rPr lang="es-ES" smtClean="0"/>
              <a:t>‹Nº›</a:t>
            </a:fld>
            <a:endParaRPr lang="es-ES"/>
          </a:p>
        </p:txBody>
      </p:sp>
    </p:spTree>
    <p:extLst>
      <p:ext uri="{BB962C8B-B14F-4D97-AF65-F5344CB8AC3E}">
        <p14:creationId xmlns:p14="http://schemas.microsoft.com/office/powerpoint/2010/main" val="4146948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endParaRPr lang="es-ES"/>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7" name="Espace réservé de la date 6"/>
          <p:cNvSpPr>
            <a:spLocks noGrp="1"/>
          </p:cNvSpPr>
          <p:nvPr>
            <p:ph type="dt" sz="half" idx="10"/>
          </p:nvPr>
        </p:nvSpPr>
        <p:spPr/>
        <p:txBody>
          <a:bodyPr/>
          <a:lstStyle/>
          <a:p>
            <a:fld id="{032ABB1A-8629-44B9-AE68-56636599FA3E}" type="datetimeFigureOut">
              <a:rPr lang="es-ES" smtClean="0"/>
              <a:t>15/11/2016</a:t>
            </a:fld>
            <a:endParaRPr lang="es-ES"/>
          </a:p>
        </p:txBody>
      </p:sp>
      <p:sp>
        <p:nvSpPr>
          <p:cNvPr id="8" name="Espace réservé du pied de page 7"/>
          <p:cNvSpPr>
            <a:spLocks noGrp="1"/>
          </p:cNvSpPr>
          <p:nvPr>
            <p:ph type="ftr" sz="quarter" idx="11"/>
          </p:nvPr>
        </p:nvSpPr>
        <p:spPr/>
        <p:txBody>
          <a:bodyPr/>
          <a:lstStyle/>
          <a:p>
            <a:endParaRPr lang="es-ES"/>
          </a:p>
        </p:txBody>
      </p:sp>
      <p:sp>
        <p:nvSpPr>
          <p:cNvPr id="9" name="Espace réservé du numéro de diapositive 8"/>
          <p:cNvSpPr>
            <a:spLocks noGrp="1"/>
          </p:cNvSpPr>
          <p:nvPr>
            <p:ph type="sldNum" sz="quarter" idx="12"/>
          </p:nvPr>
        </p:nvSpPr>
        <p:spPr/>
        <p:txBody>
          <a:bodyPr/>
          <a:lstStyle/>
          <a:p>
            <a:fld id="{786E2E68-D94E-4518-915D-8CADCA070852}" type="slidenum">
              <a:rPr lang="es-ES" smtClean="0"/>
              <a:t>‹Nº›</a:t>
            </a:fld>
            <a:endParaRPr lang="es-ES"/>
          </a:p>
        </p:txBody>
      </p:sp>
    </p:spTree>
    <p:extLst>
      <p:ext uri="{BB962C8B-B14F-4D97-AF65-F5344CB8AC3E}">
        <p14:creationId xmlns:p14="http://schemas.microsoft.com/office/powerpoint/2010/main" val="1238471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s-ES"/>
          </a:p>
        </p:txBody>
      </p:sp>
      <p:sp>
        <p:nvSpPr>
          <p:cNvPr id="3" name="Espace réservé de la date 2"/>
          <p:cNvSpPr>
            <a:spLocks noGrp="1"/>
          </p:cNvSpPr>
          <p:nvPr>
            <p:ph type="dt" sz="half" idx="10"/>
          </p:nvPr>
        </p:nvSpPr>
        <p:spPr/>
        <p:txBody>
          <a:bodyPr/>
          <a:lstStyle/>
          <a:p>
            <a:fld id="{032ABB1A-8629-44B9-AE68-56636599FA3E}" type="datetimeFigureOut">
              <a:rPr lang="es-ES" smtClean="0"/>
              <a:t>15/11/2016</a:t>
            </a:fld>
            <a:endParaRPr lang="es-ES"/>
          </a:p>
        </p:txBody>
      </p:sp>
      <p:sp>
        <p:nvSpPr>
          <p:cNvPr id="4" name="Espace réservé du pied de page 3"/>
          <p:cNvSpPr>
            <a:spLocks noGrp="1"/>
          </p:cNvSpPr>
          <p:nvPr>
            <p:ph type="ftr" sz="quarter" idx="11"/>
          </p:nvPr>
        </p:nvSpPr>
        <p:spPr/>
        <p:txBody>
          <a:bodyPr/>
          <a:lstStyle/>
          <a:p>
            <a:endParaRPr lang="es-ES"/>
          </a:p>
        </p:txBody>
      </p:sp>
      <p:sp>
        <p:nvSpPr>
          <p:cNvPr id="5" name="Espace réservé du numéro de diapositive 4"/>
          <p:cNvSpPr>
            <a:spLocks noGrp="1"/>
          </p:cNvSpPr>
          <p:nvPr>
            <p:ph type="sldNum" sz="quarter" idx="12"/>
          </p:nvPr>
        </p:nvSpPr>
        <p:spPr/>
        <p:txBody>
          <a:bodyPr/>
          <a:lstStyle/>
          <a:p>
            <a:fld id="{786E2E68-D94E-4518-915D-8CADCA070852}" type="slidenum">
              <a:rPr lang="es-ES" smtClean="0"/>
              <a:t>‹Nº›</a:t>
            </a:fld>
            <a:endParaRPr lang="es-ES"/>
          </a:p>
        </p:txBody>
      </p:sp>
    </p:spTree>
    <p:extLst>
      <p:ext uri="{BB962C8B-B14F-4D97-AF65-F5344CB8AC3E}">
        <p14:creationId xmlns:p14="http://schemas.microsoft.com/office/powerpoint/2010/main" val="588545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32ABB1A-8629-44B9-AE68-56636599FA3E}" type="datetimeFigureOut">
              <a:rPr lang="es-ES" smtClean="0"/>
              <a:t>15/11/2016</a:t>
            </a:fld>
            <a:endParaRPr lang="es-ES"/>
          </a:p>
        </p:txBody>
      </p:sp>
      <p:sp>
        <p:nvSpPr>
          <p:cNvPr id="3" name="Espace réservé du pied de page 2"/>
          <p:cNvSpPr>
            <a:spLocks noGrp="1"/>
          </p:cNvSpPr>
          <p:nvPr>
            <p:ph type="ftr" sz="quarter" idx="11"/>
          </p:nvPr>
        </p:nvSpPr>
        <p:spPr/>
        <p:txBody>
          <a:bodyPr/>
          <a:lstStyle/>
          <a:p>
            <a:endParaRPr lang="es-ES"/>
          </a:p>
        </p:txBody>
      </p:sp>
      <p:sp>
        <p:nvSpPr>
          <p:cNvPr id="4" name="Espace réservé du numéro de diapositive 3"/>
          <p:cNvSpPr>
            <a:spLocks noGrp="1"/>
          </p:cNvSpPr>
          <p:nvPr>
            <p:ph type="sldNum" sz="quarter" idx="12"/>
          </p:nvPr>
        </p:nvSpPr>
        <p:spPr/>
        <p:txBody>
          <a:bodyPr/>
          <a:lstStyle/>
          <a:p>
            <a:fld id="{786E2E68-D94E-4518-915D-8CADCA070852}" type="slidenum">
              <a:rPr lang="es-ES" smtClean="0"/>
              <a:t>‹Nº›</a:t>
            </a:fld>
            <a:endParaRPr lang="es-ES"/>
          </a:p>
        </p:txBody>
      </p:sp>
    </p:spTree>
    <p:extLst>
      <p:ext uri="{BB962C8B-B14F-4D97-AF65-F5344CB8AC3E}">
        <p14:creationId xmlns:p14="http://schemas.microsoft.com/office/powerpoint/2010/main" val="2976664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s-ES"/>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032ABB1A-8629-44B9-AE68-56636599FA3E}" type="datetimeFigureOut">
              <a:rPr lang="es-ES" smtClean="0"/>
              <a:t>15/11/2016</a:t>
            </a:fld>
            <a:endParaRPr lang="es-ES"/>
          </a:p>
        </p:txBody>
      </p:sp>
      <p:sp>
        <p:nvSpPr>
          <p:cNvPr id="6" name="Espace réservé du pied de page 5"/>
          <p:cNvSpPr>
            <a:spLocks noGrp="1"/>
          </p:cNvSpPr>
          <p:nvPr>
            <p:ph type="ftr" sz="quarter" idx="11"/>
          </p:nvPr>
        </p:nvSpPr>
        <p:spPr/>
        <p:txBody>
          <a:bodyPr/>
          <a:lstStyle/>
          <a:p>
            <a:endParaRPr lang="es-ES"/>
          </a:p>
        </p:txBody>
      </p:sp>
      <p:sp>
        <p:nvSpPr>
          <p:cNvPr id="7" name="Espace réservé du numéro de diapositive 6"/>
          <p:cNvSpPr>
            <a:spLocks noGrp="1"/>
          </p:cNvSpPr>
          <p:nvPr>
            <p:ph type="sldNum" sz="quarter" idx="12"/>
          </p:nvPr>
        </p:nvSpPr>
        <p:spPr/>
        <p:txBody>
          <a:bodyPr/>
          <a:lstStyle/>
          <a:p>
            <a:fld id="{786E2E68-D94E-4518-915D-8CADCA070852}" type="slidenum">
              <a:rPr lang="es-ES" smtClean="0"/>
              <a:t>‹Nº›</a:t>
            </a:fld>
            <a:endParaRPr lang="es-ES"/>
          </a:p>
        </p:txBody>
      </p:sp>
    </p:spTree>
    <p:extLst>
      <p:ext uri="{BB962C8B-B14F-4D97-AF65-F5344CB8AC3E}">
        <p14:creationId xmlns:p14="http://schemas.microsoft.com/office/powerpoint/2010/main" val="2434627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es-ES"/>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p:cNvSpPr>
            <a:spLocks noGrp="1"/>
          </p:cNvSpPr>
          <p:nvPr>
            <p:ph type="dt" sz="half" idx="10"/>
          </p:nvPr>
        </p:nvSpPr>
        <p:spPr/>
        <p:txBody>
          <a:bodyPr/>
          <a:lstStyle/>
          <a:p>
            <a:fld id="{032ABB1A-8629-44B9-AE68-56636599FA3E}" type="datetimeFigureOut">
              <a:rPr lang="es-ES" smtClean="0"/>
              <a:t>15/11/2016</a:t>
            </a:fld>
            <a:endParaRPr lang="es-ES"/>
          </a:p>
        </p:txBody>
      </p:sp>
      <p:sp>
        <p:nvSpPr>
          <p:cNvPr id="6" name="Espace réservé du pied de page 5"/>
          <p:cNvSpPr>
            <a:spLocks noGrp="1"/>
          </p:cNvSpPr>
          <p:nvPr>
            <p:ph type="ftr" sz="quarter" idx="11"/>
          </p:nvPr>
        </p:nvSpPr>
        <p:spPr/>
        <p:txBody>
          <a:bodyPr/>
          <a:lstStyle/>
          <a:p>
            <a:endParaRPr lang="es-ES"/>
          </a:p>
        </p:txBody>
      </p:sp>
      <p:sp>
        <p:nvSpPr>
          <p:cNvPr id="7" name="Espace réservé du numéro de diapositive 6"/>
          <p:cNvSpPr>
            <a:spLocks noGrp="1"/>
          </p:cNvSpPr>
          <p:nvPr>
            <p:ph type="sldNum" sz="quarter" idx="12"/>
          </p:nvPr>
        </p:nvSpPr>
        <p:spPr/>
        <p:txBody>
          <a:bodyPr/>
          <a:lstStyle/>
          <a:p>
            <a:fld id="{786E2E68-D94E-4518-915D-8CADCA070852}" type="slidenum">
              <a:rPr lang="es-ES" smtClean="0"/>
              <a:t>‹Nº›</a:t>
            </a:fld>
            <a:endParaRPr lang="es-ES"/>
          </a:p>
        </p:txBody>
      </p:sp>
    </p:spTree>
    <p:extLst>
      <p:ext uri="{BB962C8B-B14F-4D97-AF65-F5344CB8AC3E}">
        <p14:creationId xmlns:p14="http://schemas.microsoft.com/office/powerpoint/2010/main" val="1670462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es-ES"/>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2ABB1A-8629-44B9-AE68-56636599FA3E}" type="datetimeFigureOut">
              <a:rPr lang="es-ES" smtClean="0"/>
              <a:t>15/11/2016</a:t>
            </a:fld>
            <a:endParaRPr lang="es-ES"/>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6E2E68-D94E-4518-915D-8CADCA070852}" type="slidenum">
              <a:rPr lang="es-ES" smtClean="0"/>
              <a:t>‹Nº›</a:t>
            </a:fld>
            <a:endParaRPr lang="es-ES"/>
          </a:p>
        </p:txBody>
      </p:sp>
    </p:spTree>
    <p:extLst>
      <p:ext uri="{BB962C8B-B14F-4D97-AF65-F5344CB8AC3E}">
        <p14:creationId xmlns:p14="http://schemas.microsoft.com/office/powerpoint/2010/main" val="40222351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pentagonwave.org/" TargetMode="External"/><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rotWithShape="1">
          <a:blip r:embed="rId2">
            <a:extLst>
              <a:ext uri="{28A0092B-C50C-407E-A947-70E740481C1C}">
                <a14:useLocalDpi xmlns:a14="http://schemas.microsoft.com/office/drawing/2010/main" val="0"/>
              </a:ext>
            </a:extLst>
          </a:blip>
          <a:srcRect r="379" b="41751"/>
          <a:stretch/>
        </p:blipFill>
        <p:spPr>
          <a:xfrm>
            <a:off x="0" y="0"/>
            <a:ext cx="12192000" cy="4000500"/>
          </a:xfrm>
          <a:prstGeom prst="rect">
            <a:avLst/>
          </a:prstGeom>
        </p:spPr>
      </p:pic>
      <p:sp>
        <p:nvSpPr>
          <p:cNvPr id="6" name="ZoneTexte 5"/>
          <p:cNvSpPr txBox="1"/>
          <p:nvPr/>
        </p:nvSpPr>
        <p:spPr>
          <a:xfrm>
            <a:off x="2730740" y="4306618"/>
            <a:ext cx="7019925" cy="1323439"/>
          </a:xfrm>
          <a:prstGeom prst="rect">
            <a:avLst/>
          </a:prstGeom>
          <a:noFill/>
        </p:spPr>
        <p:txBody>
          <a:bodyPr wrap="square" rtlCol="0">
            <a:spAutoFit/>
          </a:bodyPr>
          <a:lstStyle/>
          <a:p>
            <a:pPr algn="ctr"/>
            <a:r>
              <a:rPr lang="en-US" sz="4000" dirty="0" err="1">
                <a:solidFill>
                  <a:srgbClr val="00B0F0"/>
                </a:solidFill>
                <a:latin typeface="Arial Black" panose="020B0A04020102020204" pitchFamily="34" charset="0"/>
              </a:rPr>
              <a:t>Misión</a:t>
            </a:r>
            <a:r>
              <a:rPr lang="en-US" sz="4000" dirty="0">
                <a:solidFill>
                  <a:srgbClr val="00B0F0"/>
                </a:solidFill>
                <a:latin typeface="Arial Black" panose="020B0A04020102020204" pitchFamily="34" charset="0"/>
              </a:rPr>
              <a:t> Nariño</a:t>
            </a:r>
            <a:br>
              <a:rPr lang="en-US" sz="4000" dirty="0">
                <a:solidFill>
                  <a:srgbClr val="00B0F0"/>
                </a:solidFill>
                <a:latin typeface="Arial Black" panose="020B0A04020102020204" pitchFamily="34" charset="0"/>
              </a:rPr>
            </a:br>
            <a:r>
              <a:rPr lang="en-US" sz="4000" dirty="0">
                <a:solidFill>
                  <a:srgbClr val="00B0F0"/>
                </a:solidFill>
                <a:latin typeface="Arial Black" panose="020B0A04020102020204" pitchFamily="34" charset="0"/>
              </a:rPr>
              <a:t>2016</a:t>
            </a:r>
          </a:p>
        </p:txBody>
      </p:sp>
      <p:sp>
        <p:nvSpPr>
          <p:cNvPr id="7" name="ZoneTexte 6"/>
          <p:cNvSpPr txBox="1"/>
          <p:nvPr/>
        </p:nvSpPr>
        <p:spPr>
          <a:xfrm>
            <a:off x="222609" y="5668333"/>
            <a:ext cx="11522075" cy="707886"/>
          </a:xfrm>
          <a:prstGeom prst="rect">
            <a:avLst/>
          </a:prstGeom>
          <a:noFill/>
        </p:spPr>
        <p:txBody>
          <a:bodyPr wrap="square" rtlCol="0">
            <a:spAutoFit/>
          </a:bodyPr>
          <a:lstStyle/>
          <a:p>
            <a:r>
              <a:rPr lang="es-ES" sz="2000" dirty="0"/>
              <a:t> </a:t>
            </a:r>
            <a:r>
              <a:rPr lang="es-ES" sz="2000" dirty="0">
                <a:hlinkClick r:id="rId3"/>
              </a:rPr>
              <a:t>www.pentagonwave.org</a:t>
            </a:r>
            <a:r>
              <a:rPr lang="es-ES" sz="2000" dirty="0"/>
              <a:t>           			  				 @</a:t>
            </a:r>
            <a:r>
              <a:rPr lang="es-ES" sz="2000" dirty="0" err="1"/>
              <a:t>pentagonwave</a:t>
            </a:r>
            <a:endParaRPr lang="es-ES" sz="2000" dirty="0"/>
          </a:p>
          <a:p>
            <a:r>
              <a:rPr lang="es-ES" sz="2000" dirty="0"/>
              <a:t>pentagonwave@pentagonwave.org			   				  FB Street </a:t>
            </a:r>
            <a:r>
              <a:rPr lang="es-ES" sz="2000" dirty="0" err="1"/>
              <a:t>Enquiry</a:t>
            </a:r>
            <a:endParaRPr lang="es-ES" sz="2000" dirty="0"/>
          </a:p>
        </p:txBody>
      </p:sp>
    </p:spTree>
    <p:extLst>
      <p:ext uri="{BB962C8B-B14F-4D97-AF65-F5344CB8AC3E}">
        <p14:creationId xmlns:p14="http://schemas.microsoft.com/office/powerpoint/2010/main" val="188335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au 5"/>
          <p:cNvGraphicFramePr>
            <a:graphicFrameLocks noGrp="1"/>
          </p:cNvGraphicFramePr>
          <p:nvPr>
            <p:extLst>
              <p:ext uri="{D42A27DB-BD31-4B8C-83A1-F6EECF244321}">
                <p14:modId xmlns:p14="http://schemas.microsoft.com/office/powerpoint/2010/main" val="4238067970"/>
              </p:ext>
            </p:extLst>
          </p:nvPr>
        </p:nvGraphicFramePr>
        <p:xfrm>
          <a:off x="330200" y="511523"/>
          <a:ext cx="3556000" cy="1097280"/>
        </p:xfrm>
        <a:graphic>
          <a:graphicData uri="http://schemas.openxmlformats.org/drawingml/2006/table">
            <a:tbl>
              <a:tblPr>
                <a:tableStyleId>{5C22544A-7EE6-4342-B048-85BDC9FD1C3A}</a:tableStyleId>
              </a:tblPr>
              <a:tblGrid>
                <a:gridCol w="3556000">
                  <a:extLst>
                    <a:ext uri="{9D8B030D-6E8A-4147-A177-3AD203B41FA5}">
                      <a16:colId xmlns="" xmlns:a16="http://schemas.microsoft.com/office/drawing/2014/main" val="3262393881"/>
                    </a:ext>
                  </a:extLst>
                </a:gridCol>
              </a:tblGrid>
              <a:tr h="0">
                <a:tc>
                  <a:txBody>
                    <a:bodyPr/>
                    <a:lstStyle/>
                    <a:p>
                      <a:pPr marL="270510" algn="l">
                        <a:spcBef>
                          <a:spcPts val="1800"/>
                        </a:spcBef>
                        <a:spcAft>
                          <a:spcPts val="600"/>
                        </a:spcAft>
                      </a:pPr>
                      <a:r>
                        <a:rPr lang="es-ES" sz="2000" b="1" dirty="0">
                          <a:solidFill>
                            <a:srgbClr val="00B0F0"/>
                          </a:solidFill>
                          <a:effectLst/>
                          <a:latin typeface="Franklin Gothic Book" panose="020B0503020102020204" pitchFamily="34" charset="0"/>
                        </a:rPr>
                        <a:t>Ciencia y Tecnología: Emprendimiento e Impacto Social para la Paz.</a:t>
                      </a:r>
                      <a:r>
                        <a:rPr lang="es-ES" sz="1400" dirty="0">
                          <a:solidFill>
                            <a:srgbClr val="00B0F0"/>
                          </a:solidFill>
                          <a:effectLst/>
                          <a:latin typeface="Franklin Gothic Book" panose="020B0503020102020204" pitchFamily="34" charset="0"/>
                        </a:rPr>
                        <a:t/>
                      </a:r>
                      <a:br>
                        <a:rPr lang="es-ES" sz="1400" dirty="0">
                          <a:solidFill>
                            <a:srgbClr val="00B0F0"/>
                          </a:solidFill>
                          <a:effectLst/>
                          <a:latin typeface="Franklin Gothic Book" panose="020B0503020102020204" pitchFamily="34" charset="0"/>
                        </a:rPr>
                      </a:br>
                      <a:endParaRPr lang="fr-FR" sz="1200" b="1" kern="1200" dirty="0">
                        <a:solidFill>
                          <a:schemeClr val="dk1"/>
                        </a:solidFill>
                        <a:effectLst/>
                        <a:latin typeface="Franklin Gothic Book" panose="020B0503020102020204" pitchFamily="34" charset="0"/>
                        <a:ea typeface="+mn-ea"/>
                        <a:cs typeface="+mn-cs"/>
                      </a:endParaRPr>
                    </a:p>
                  </a:txBody>
                  <a:tcPr marL="89535" marR="89535" marT="0" marB="0">
                    <a:solidFill>
                      <a:schemeClr val="bg1"/>
                    </a:solidFill>
                  </a:tcPr>
                </a:tc>
                <a:extLst>
                  <a:ext uri="{0D108BD9-81ED-4DB2-BD59-A6C34878D82A}">
                    <a16:rowId xmlns="" xmlns:a16="http://schemas.microsoft.com/office/drawing/2014/main" val="846185281"/>
                  </a:ext>
                </a:extLst>
              </a:tr>
            </a:tbl>
          </a:graphicData>
        </a:graphic>
      </p:graphicFrame>
      <p:sp>
        <p:nvSpPr>
          <p:cNvPr id="7" name="Rectangle 6"/>
          <p:cNvSpPr/>
          <p:nvPr/>
        </p:nvSpPr>
        <p:spPr>
          <a:xfrm>
            <a:off x="6013647" y="2937324"/>
            <a:ext cx="5881797" cy="2677656"/>
          </a:xfrm>
          <a:prstGeom prst="rect">
            <a:avLst/>
          </a:prstGeom>
        </p:spPr>
        <p:txBody>
          <a:bodyPr wrap="square">
            <a:spAutoFit/>
          </a:bodyPr>
          <a:lstStyle/>
          <a:p>
            <a:r>
              <a:rPr lang="es-ES" sz="1200" dirty="0">
                <a:solidFill>
                  <a:schemeClr val="dk1"/>
                </a:solidFill>
                <a:latin typeface="Franklin Gothic Book" panose="020B0503020102020204" pitchFamily="34" charset="0"/>
              </a:rPr>
              <a:t>1</a:t>
            </a:r>
            <a:r>
              <a:rPr lang="fr-FR" sz="1200" dirty="0">
                <a:solidFill>
                  <a:schemeClr val="dk1"/>
                </a:solidFill>
                <a:latin typeface="Franklin Gothic Book" panose="020B0503020102020204" pitchFamily="34" charset="0"/>
              </a:rPr>
              <a:t>. </a:t>
            </a:r>
            <a:r>
              <a:rPr lang="es-ES" sz="1200" dirty="0">
                <a:solidFill>
                  <a:schemeClr val="dk1"/>
                </a:solidFill>
                <a:latin typeface="Franklin Gothic Book" panose="020B0503020102020204" pitchFamily="34" charset="0"/>
              </a:rPr>
              <a:t>Colombia     “Consejos desde la experiencia - Capitán de Boeing 787”</a:t>
            </a:r>
            <a:br>
              <a:rPr lang="es-ES" sz="1200" dirty="0">
                <a:solidFill>
                  <a:schemeClr val="dk1"/>
                </a:solidFill>
                <a:latin typeface="Franklin Gothic Book" panose="020B0503020102020204" pitchFamily="34" charset="0"/>
              </a:rPr>
            </a:br>
            <a:r>
              <a:rPr lang="es-ES" sz="1200" dirty="0">
                <a:solidFill>
                  <a:schemeClr val="dk1"/>
                </a:solidFill>
                <a:latin typeface="Franklin Gothic Book" panose="020B0503020102020204" pitchFamily="34" charset="0"/>
              </a:rPr>
              <a:t>2.  Alemania    “</a:t>
            </a:r>
            <a:r>
              <a:rPr lang="es-ES" sz="1200" dirty="0" err="1">
                <a:solidFill>
                  <a:schemeClr val="dk1"/>
                </a:solidFill>
                <a:latin typeface="Franklin Gothic Book" panose="020B0503020102020204" pitchFamily="34" charset="0"/>
              </a:rPr>
              <a:t>Kite-surfing</a:t>
            </a:r>
            <a:r>
              <a:rPr lang="es-ES" sz="1200" dirty="0">
                <a:solidFill>
                  <a:schemeClr val="dk1"/>
                </a:solidFill>
                <a:latin typeface="Franklin Gothic Book" panose="020B0503020102020204" pitchFamily="34" charset="0"/>
              </a:rPr>
              <a:t> para afrontar los miedos y realizar sus sueños”</a:t>
            </a:r>
            <a:br>
              <a:rPr lang="es-ES" sz="1200" dirty="0">
                <a:solidFill>
                  <a:schemeClr val="dk1"/>
                </a:solidFill>
                <a:latin typeface="Franklin Gothic Book" panose="020B0503020102020204" pitchFamily="34" charset="0"/>
              </a:rPr>
            </a:br>
            <a:r>
              <a:rPr lang="es-ES" sz="1200" dirty="0">
                <a:solidFill>
                  <a:schemeClr val="dk1"/>
                </a:solidFill>
                <a:latin typeface="Franklin Gothic Book" panose="020B0503020102020204" pitchFamily="34" charset="0"/>
              </a:rPr>
              <a:t>3. España         “Diseño industrial en hospital para pacientes con discapacidad”</a:t>
            </a:r>
            <a:br>
              <a:rPr lang="es-ES" sz="1200" dirty="0">
                <a:solidFill>
                  <a:schemeClr val="dk1"/>
                </a:solidFill>
                <a:latin typeface="Franklin Gothic Book" panose="020B0503020102020204" pitchFamily="34" charset="0"/>
              </a:rPr>
            </a:br>
            <a:r>
              <a:rPr lang="es-ES" sz="1200" dirty="0">
                <a:solidFill>
                  <a:schemeClr val="dk1"/>
                </a:solidFill>
                <a:latin typeface="Franklin Gothic Book" panose="020B0503020102020204" pitchFamily="34" charset="0"/>
              </a:rPr>
              <a:t>4. Inglaterra      “Emprendimiento sostenible desde la universidad”</a:t>
            </a:r>
            <a:br>
              <a:rPr lang="es-ES" sz="1200" dirty="0">
                <a:solidFill>
                  <a:schemeClr val="dk1"/>
                </a:solidFill>
                <a:latin typeface="Franklin Gothic Book" panose="020B0503020102020204" pitchFamily="34" charset="0"/>
              </a:rPr>
            </a:br>
            <a:r>
              <a:rPr lang="es-ES" sz="1200" dirty="0">
                <a:solidFill>
                  <a:schemeClr val="dk1"/>
                </a:solidFill>
                <a:latin typeface="Franklin Gothic Book" panose="020B0503020102020204" pitchFamily="34" charset="0"/>
              </a:rPr>
              <a:t>5. Ghana           “Cruzando el desierto hasta llegar a Europa”</a:t>
            </a:r>
            <a:br>
              <a:rPr lang="es-ES" sz="1200" dirty="0">
                <a:solidFill>
                  <a:schemeClr val="dk1"/>
                </a:solidFill>
                <a:latin typeface="Franklin Gothic Book" panose="020B0503020102020204" pitchFamily="34" charset="0"/>
              </a:rPr>
            </a:br>
            <a:r>
              <a:rPr lang="es-ES" sz="1200" dirty="0">
                <a:solidFill>
                  <a:schemeClr val="dk1"/>
                </a:solidFill>
                <a:latin typeface="Franklin Gothic Book" panose="020B0503020102020204" pitchFamily="34" charset="0"/>
              </a:rPr>
              <a:t>6. Colombia      “Esfuerzo de una vida, ahora Cónsul de Colombia en Barcelona”</a:t>
            </a:r>
          </a:p>
          <a:p>
            <a:r>
              <a:rPr lang="fr-FR" sz="1200" dirty="0">
                <a:solidFill>
                  <a:schemeClr val="dk1"/>
                </a:solidFill>
                <a:latin typeface="Franklin Gothic Book" panose="020B0503020102020204" pitchFamily="34" charset="0"/>
              </a:rPr>
              <a:t>7. </a:t>
            </a:r>
            <a:r>
              <a:rPr lang="fr-FR" sz="1200" dirty="0" err="1">
                <a:solidFill>
                  <a:schemeClr val="dk1"/>
                </a:solidFill>
                <a:latin typeface="Franklin Gothic Book" panose="020B0503020102020204" pitchFamily="34" charset="0"/>
              </a:rPr>
              <a:t>Espa</a:t>
            </a:r>
            <a:r>
              <a:rPr lang="es-ES" sz="1200" dirty="0">
                <a:solidFill>
                  <a:schemeClr val="dk1"/>
                </a:solidFill>
                <a:latin typeface="Franklin Gothic Book" panose="020B0503020102020204" pitchFamily="34" charset="0"/>
              </a:rPr>
              <a:t>ña          “Fue azafata. Y cómo el cáncer la llevó a ser creadora y diseñadora” </a:t>
            </a:r>
            <a:br>
              <a:rPr lang="es-ES" sz="1200" dirty="0">
                <a:solidFill>
                  <a:schemeClr val="dk1"/>
                </a:solidFill>
                <a:latin typeface="Franklin Gothic Book" panose="020B0503020102020204" pitchFamily="34" charset="0"/>
              </a:rPr>
            </a:br>
            <a:r>
              <a:rPr lang="fr-FR" sz="1200" dirty="0">
                <a:solidFill>
                  <a:schemeClr val="dk1"/>
                </a:solidFill>
                <a:latin typeface="Franklin Gothic Book" panose="020B0503020102020204" pitchFamily="34" charset="0"/>
              </a:rPr>
              <a:t>8. </a:t>
            </a:r>
            <a:r>
              <a:rPr lang="fr-FR" sz="1200" dirty="0" err="1">
                <a:solidFill>
                  <a:schemeClr val="dk1"/>
                </a:solidFill>
                <a:latin typeface="Franklin Gothic Book" panose="020B0503020102020204" pitchFamily="34" charset="0"/>
              </a:rPr>
              <a:t>Espa</a:t>
            </a:r>
            <a:r>
              <a:rPr lang="es-ES" sz="1200" dirty="0">
                <a:solidFill>
                  <a:schemeClr val="dk1"/>
                </a:solidFill>
                <a:latin typeface="Franklin Gothic Book" panose="020B0503020102020204" pitchFamily="34" charset="0"/>
              </a:rPr>
              <a:t>ña          “Motivando el emprendimiento desde la Universidad IQS”</a:t>
            </a:r>
            <a:br>
              <a:rPr lang="es-ES" sz="1200" dirty="0">
                <a:solidFill>
                  <a:schemeClr val="dk1"/>
                </a:solidFill>
                <a:latin typeface="Franklin Gothic Book" panose="020B0503020102020204" pitchFamily="34" charset="0"/>
              </a:rPr>
            </a:br>
            <a:r>
              <a:rPr lang="fr-FR" sz="1200" dirty="0">
                <a:solidFill>
                  <a:schemeClr val="dk1"/>
                </a:solidFill>
                <a:latin typeface="Franklin Gothic Book" panose="020B0503020102020204" pitchFamily="34" charset="0"/>
              </a:rPr>
              <a:t>9. </a:t>
            </a:r>
            <a:r>
              <a:rPr lang="fr-FR" sz="1200" dirty="0" err="1">
                <a:solidFill>
                  <a:schemeClr val="dk1"/>
                </a:solidFill>
                <a:latin typeface="Franklin Gothic Book" panose="020B0503020102020204" pitchFamily="34" charset="0"/>
              </a:rPr>
              <a:t>México</a:t>
            </a:r>
            <a:r>
              <a:rPr lang="fr-FR" sz="1200" dirty="0">
                <a:solidFill>
                  <a:schemeClr val="dk1"/>
                </a:solidFill>
                <a:latin typeface="Franklin Gothic Book" panose="020B0503020102020204" pitchFamily="34" charset="0"/>
              </a:rPr>
              <a:t>           </a:t>
            </a:r>
            <a:r>
              <a:rPr lang="es-ES" sz="1200" dirty="0">
                <a:solidFill>
                  <a:schemeClr val="dk1"/>
                </a:solidFill>
                <a:latin typeface="Franklin Gothic Book" panose="020B0503020102020204" pitchFamily="34" charset="0"/>
              </a:rPr>
              <a:t>“Arqueología, medio ambiente y educación”</a:t>
            </a:r>
            <a:br>
              <a:rPr lang="es-ES" sz="1200" dirty="0">
                <a:solidFill>
                  <a:schemeClr val="dk1"/>
                </a:solidFill>
                <a:latin typeface="Franklin Gothic Book" panose="020B0503020102020204" pitchFamily="34" charset="0"/>
              </a:rPr>
            </a:br>
            <a:r>
              <a:rPr lang="es-ES" sz="1200" dirty="0">
                <a:solidFill>
                  <a:schemeClr val="dk1"/>
                </a:solidFill>
                <a:latin typeface="Franklin Gothic Book" panose="020B0503020102020204" pitchFamily="34" charset="0"/>
              </a:rPr>
              <a:t>10. Venezuela</a:t>
            </a:r>
            <a:r>
              <a:rPr lang="fr-FR" sz="1200" dirty="0">
                <a:solidFill>
                  <a:schemeClr val="dk1"/>
                </a:solidFill>
                <a:latin typeface="Franklin Gothic Book" panose="020B0503020102020204" pitchFamily="34" charset="0"/>
              </a:rPr>
              <a:t>   </a:t>
            </a:r>
            <a:r>
              <a:rPr lang="en-US" sz="1200" dirty="0">
                <a:solidFill>
                  <a:schemeClr val="dk1"/>
                </a:solidFill>
                <a:latin typeface="Franklin Gothic Book" panose="020B0503020102020204" pitchFamily="34" charset="0"/>
              </a:rPr>
              <a:t>“De </a:t>
            </a:r>
            <a:r>
              <a:rPr lang="en-US" sz="1200" dirty="0" err="1">
                <a:solidFill>
                  <a:schemeClr val="dk1"/>
                </a:solidFill>
                <a:latin typeface="Franklin Gothic Book" panose="020B0503020102020204" pitchFamily="34" charset="0"/>
              </a:rPr>
              <a:t>ingenier</a:t>
            </a:r>
            <a:r>
              <a:rPr lang="es-ES" sz="1200" dirty="0" err="1">
                <a:solidFill>
                  <a:schemeClr val="dk1"/>
                </a:solidFill>
                <a:latin typeface="Franklin Gothic Book" panose="020B0503020102020204" pitchFamily="34" charset="0"/>
              </a:rPr>
              <a:t>ía</a:t>
            </a:r>
            <a:r>
              <a:rPr lang="es-ES" sz="1200" dirty="0">
                <a:solidFill>
                  <a:schemeClr val="dk1"/>
                </a:solidFill>
                <a:latin typeface="Franklin Gothic Book" panose="020B0503020102020204" pitchFamily="34" charset="0"/>
              </a:rPr>
              <a:t> de Petróleos a la Física</a:t>
            </a:r>
            <a:r>
              <a:rPr lang="fr-FR" sz="1200" dirty="0">
                <a:solidFill>
                  <a:schemeClr val="dk1"/>
                </a:solidFill>
                <a:latin typeface="Franklin Gothic Book" panose="020B0503020102020204" pitchFamily="34" charset="0"/>
              </a:rPr>
              <a:t> </a:t>
            </a:r>
            <a:r>
              <a:rPr lang="fr-FR" sz="1200" dirty="0" err="1">
                <a:solidFill>
                  <a:schemeClr val="dk1"/>
                </a:solidFill>
                <a:latin typeface="Franklin Gothic Book" panose="020B0503020102020204" pitchFamily="34" charset="0"/>
              </a:rPr>
              <a:t>Cuántica</a:t>
            </a:r>
            <a:r>
              <a:rPr lang="en-US" sz="1200" dirty="0">
                <a:solidFill>
                  <a:schemeClr val="dk1"/>
                </a:solidFill>
                <a:latin typeface="Franklin Gothic Book" panose="020B0503020102020204" pitchFamily="34" charset="0"/>
              </a:rPr>
              <a:t>”</a:t>
            </a:r>
            <a:r>
              <a:rPr lang="es-ES" sz="1200" dirty="0">
                <a:solidFill>
                  <a:schemeClr val="dk1"/>
                </a:solidFill>
                <a:latin typeface="Franklin Gothic Book" panose="020B0503020102020204" pitchFamily="34" charset="0"/>
              </a:rPr>
              <a:t>        </a:t>
            </a:r>
            <a:br>
              <a:rPr lang="es-ES" sz="1200" dirty="0">
                <a:solidFill>
                  <a:schemeClr val="dk1"/>
                </a:solidFill>
                <a:latin typeface="Franklin Gothic Book" panose="020B0503020102020204" pitchFamily="34" charset="0"/>
              </a:rPr>
            </a:br>
            <a:r>
              <a:rPr lang="es-ES" sz="1200" dirty="0">
                <a:solidFill>
                  <a:schemeClr val="dk1"/>
                </a:solidFill>
                <a:latin typeface="Franklin Gothic Book" panose="020B0503020102020204" pitchFamily="34" charset="0"/>
              </a:rPr>
              <a:t>11. Colombia     “Diseño y moda para genera bienestar”</a:t>
            </a:r>
          </a:p>
          <a:p>
            <a:r>
              <a:rPr lang="es-ES" sz="1200" dirty="0">
                <a:solidFill>
                  <a:schemeClr val="dk1"/>
                </a:solidFill>
                <a:latin typeface="Franklin Gothic Book" panose="020B0503020102020204" pitchFamily="34" charset="0"/>
              </a:rPr>
              <a:t>12. USA             “La química para entender el universo y su formación”</a:t>
            </a:r>
          </a:p>
          <a:p>
            <a:r>
              <a:rPr lang="fr-FR" sz="1200" dirty="0">
                <a:solidFill>
                  <a:schemeClr val="dk1"/>
                </a:solidFill>
                <a:latin typeface="Franklin Gothic Book" panose="020B0503020102020204" pitchFamily="34" charset="0"/>
              </a:rPr>
              <a:t>13. </a:t>
            </a:r>
            <a:r>
              <a:rPr lang="fr-FR" sz="1200" dirty="0" err="1">
                <a:solidFill>
                  <a:schemeClr val="dk1"/>
                </a:solidFill>
                <a:latin typeface="Franklin Gothic Book" panose="020B0503020102020204" pitchFamily="34" charset="0"/>
              </a:rPr>
              <a:t>Espa</a:t>
            </a:r>
            <a:r>
              <a:rPr lang="es-ES" sz="1200" dirty="0">
                <a:solidFill>
                  <a:schemeClr val="dk1"/>
                </a:solidFill>
                <a:latin typeface="Franklin Gothic Book" panose="020B0503020102020204" pitchFamily="34" charset="0"/>
              </a:rPr>
              <a:t>ña       “</a:t>
            </a:r>
            <a:r>
              <a:rPr lang="fr-FR" sz="1200" dirty="0">
                <a:solidFill>
                  <a:schemeClr val="dk1"/>
                </a:solidFill>
                <a:latin typeface="Franklin Gothic Book" panose="020B0503020102020204" pitchFamily="34" charset="0"/>
              </a:rPr>
              <a:t>Grupo de </a:t>
            </a:r>
            <a:r>
              <a:rPr lang="fr-FR" sz="1200" dirty="0" err="1">
                <a:solidFill>
                  <a:schemeClr val="dk1"/>
                </a:solidFill>
                <a:latin typeface="Franklin Gothic Book" panose="020B0503020102020204" pitchFamily="34" charset="0"/>
              </a:rPr>
              <a:t>investigación</a:t>
            </a:r>
            <a:r>
              <a:rPr lang="fr-FR" sz="1200" dirty="0">
                <a:solidFill>
                  <a:schemeClr val="dk1"/>
                </a:solidFill>
                <a:latin typeface="Franklin Gothic Book" panose="020B0503020102020204" pitchFamily="34" charset="0"/>
              </a:rPr>
              <a:t> </a:t>
            </a:r>
            <a:r>
              <a:rPr lang="fr-FR" sz="1200" dirty="0" err="1">
                <a:solidFill>
                  <a:schemeClr val="dk1"/>
                </a:solidFill>
                <a:latin typeface="Franklin Gothic Book" panose="020B0503020102020204" pitchFamily="34" charset="0"/>
              </a:rPr>
              <a:t>transdisciplinario</a:t>
            </a:r>
            <a:r>
              <a:rPr lang="es-ES" sz="1200" dirty="0">
                <a:solidFill>
                  <a:schemeClr val="dk1"/>
                </a:solidFill>
                <a:latin typeface="Franklin Gothic Book" panose="020B0503020102020204" pitchFamily="34" charset="0"/>
              </a:rPr>
              <a:t>”</a:t>
            </a:r>
          </a:p>
          <a:p>
            <a:r>
              <a:rPr lang="es-ES" sz="1050" i="1" dirty="0">
                <a:solidFill>
                  <a:srgbClr val="FF0000"/>
                </a:solidFill>
                <a:latin typeface="Franklin Gothic Book" panose="020B0503020102020204" pitchFamily="34" charset="0"/>
              </a:rPr>
              <a:t>* Se usarán algunas de estas experiencias para compartir. </a:t>
            </a:r>
          </a:p>
        </p:txBody>
      </p:sp>
      <p:sp>
        <p:nvSpPr>
          <p:cNvPr id="8" name="Rectangle 7"/>
          <p:cNvSpPr/>
          <p:nvPr/>
        </p:nvSpPr>
        <p:spPr>
          <a:xfrm>
            <a:off x="577371" y="3585233"/>
            <a:ext cx="3251200" cy="3093154"/>
          </a:xfrm>
          <a:prstGeom prst="rect">
            <a:avLst/>
          </a:prstGeom>
        </p:spPr>
        <p:txBody>
          <a:bodyPr wrap="square">
            <a:spAutoFit/>
          </a:bodyPr>
          <a:lstStyle/>
          <a:p>
            <a:pPr>
              <a:lnSpc>
                <a:spcPct val="120000"/>
              </a:lnSpc>
              <a:spcAft>
                <a:spcPts val="900"/>
              </a:spcAft>
            </a:pPr>
            <a:r>
              <a:rPr lang="es-ES" b="1" i="1" dirty="0">
                <a:solidFill>
                  <a:srgbClr val="00B0F0"/>
                </a:solidFill>
                <a:latin typeface="Franklin Gothic Book" panose="020B0503020102020204" pitchFamily="34" charset="0"/>
              </a:rPr>
              <a:t>Pentagon Wave Partnership</a:t>
            </a:r>
          </a:p>
          <a:p>
            <a:pPr algn="just">
              <a:lnSpc>
                <a:spcPct val="120000"/>
              </a:lnSpc>
              <a:spcAft>
                <a:spcPts val="900"/>
              </a:spcAft>
            </a:pPr>
            <a:r>
              <a:rPr lang="es-ES" sz="1200" dirty="0">
                <a:solidFill>
                  <a:schemeClr val="dk1"/>
                </a:solidFill>
                <a:latin typeface="Franklin Gothic Book" panose="020B0503020102020204" pitchFamily="34" charset="0"/>
              </a:rPr>
              <a:t>Proyecto social Pentagon Wave, fundada en el parque científico de Barcelona, trayendo más de 20 años de experiencia. Opera desde 2015 en Londres con una misión clara para aportar alternativas innovadoras en resolución de conflictos y la salud mental. Su I&amp;D aplica la transversalidad desde la ciencia, arte, motivación, el enfoque empresarial para transformar, inspirar desde la acción y la experimentación individual y colectiva.</a:t>
            </a:r>
          </a:p>
          <a:p>
            <a:pPr>
              <a:lnSpc>
                <a:spcPct val="120000"/>
              </a:lnSpc>
              <a:spcAft>
                <a:spcPts val="900"/>
              </a:spcAft>
            </a:pPr>
            <a:endParaRPr lang="es-ES" sz="1200" dirty="0">
              <a:solidFill>
                <a:schemeClr val="dk1"/>
              </a:solidFill>
              <a:latin typeface="Franklin Gothic Book" panose="020B0503020102020204" pitchFamily="34" charset="0"/>
            </a:endParaRPr>
          </a:p>
        </p:txBody>
      </p:sp>
      <p:sp>
        <p:nvSpPr>
          <p:cNvPr id="16" name="Rectangle 15"/>
          <p:cNvSpPr/>
          <p:nvPr/>
        </p:nvSpPr>
        <p:spPr>
          <a:xfrm>
            <a:off x="12007970" y="0"/>
            <a:ext cx="184029" cy="6858000"/>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Rectangle 18"/>
          <p:cNvSpPr/>
          <p:nvPr/>
        </p:nvSpPr>
        <p:spPr>
          <a:xfrm>
            <a:off x="6010456" y="524817"/>
            <a:ext cx="5753100" cy="2765372"/>
          </a:xfrm>
          <a:prstGeom prst="rect">
            <a:avLst/>
          </a:prstGeom>
        </p:spPr>
        <p:txBody>
          <a:bodyPr wrap="square">
            <a:spAutoFit/>
          </a:bodyPr>
          <a:lstStyle/>
          <a:p>
            <a:pPr>
              <a:lnSpc>
                <a:spcPct val="120000"/>
              </a:lnSpc>
              <a:spcAft>
                <a:spcPts val="900"/>
              </a:spcAft>
            </a:pPr>
            <a:r>
              <a:rPr lang="es-ES" b="1" i="1" dirty="0">
                <a:solidFill>
                  <a:srgbClr val="00B0F0"/>
                </a:solidFill>
                <a:latin typeface="Franklin Gothic Book" panose="020B0503020102020204" pitchFamily="34" charset="0"/>
              </a:rPr>
              <a:t>Programa</a:t>
            </a:r>
            <a:r>
              <a:rPr lang="es-ES" sz="1200" b="1" i="1" dirty="0">
                <a:solidFill>
                  <a:srgbClr val="00B0F0"/>
                </a:solidFill>
                <a:latin typeface="Franklin Gothic Book" panose="020B0503020102020204" pitchFamily="34" charset="0"/>
              </a:rPr>
              <a:t> 1h15</a:t>
            </a:r>
          </a:p>
          <a:p>
            <a:pPr>
              <a:lnSpc>
                <a:spcPct val="120000"/>
              </a:lnSpc>
              <a:spcAft>
                <a:spcPts val="900"/>
              </a:spcAft>
            </a:pPr>
            <a:r>
              <a:rPr lang="es-ES" sz="1200" b="1" dirty="0" smtClean="0">
                <a:solidFill>
                  <a:srgbClr val="002060"/>
                </a:solidFill>
              </a:rPr>
              <a:t>2 Introducción</a:t>
            </a:r>
            <a:r>
              <a:rPr lang="es-ES" sz="1200" b="1" dirty="0">
                <a:solidFill>
                  <a:srgbClr val="002060"/>
                </a:solidFill>
              </a:rPr>
              <a:t>. </a:t>
            </a:r>
          </a:p>
          <a:p>
            <a:pPr>
              <a:lnSpc>
                <a:spcPct val="120000"/>
              </a:lnSpc>
              <a:spcAft>
                <a:spcPts val="900"/>
              </a:spcAft>
            </a:pPr>
            <a:r>
              <a:rPr lang="es-ES" sz="1200" b="1" dirty="0" smtClean="0">
                <a:solidFill>
                  <a:srgbClr val="002060"/>
                </a:solidFill>
              </a:rPr>
              <a:t>I&amp;D </a:t>
            </a:r>
            <a:r>
              <a:rPr lang="es-ES" sz="1200" b="1" dirty="0">
                <a:solidFill>
                  <a:srgbClr val="002060"/>
                </a:solidFill>
              </a:rPr>
              <a:t>Pentagon Wave y sus resultados</a:t>
            </a:r>
            <a:br>
              <a:rPr lang="es-ES" sz="1200" b="1" dirty="0">
                <a:solidFill>
                  <a:srgbClr val="002060"/>
                </a:solidFill>
              </a:rPr>
            </a:br>
            <a:r>
              <a:rPr lang="es-ES" sz="1200" b="1" dirty="0"/>
              <a:t>Herramientas, cómo pasar de la investigación a la entrega con impacto social transformador</a:t>
            </a:r>
            <a:r>
              <a:rPr lang="es-ES" sz="1200" dirty="0"/>
              <a:t/>
            </a:r>
            <a:br>
              <a:rPr lang="es-ES" sz="1200" dirty="0"/>
            </a:br>
            <a:r>
              <a:rPr lang="es-ES" sz="1200" dirty="0"/>
              <a:t>Dr. Héléa Khaizourane, Francia - Directora de I&amp;D </a:t>
            </a:r>
            <a:br>
              <a:rPr lang="es-ES" sz="1200" dirty="0"/>
            </a:br>
            <a:r>
              <a:rPr lang="es-ES" sz="1200" dirty="0"/>
              <a:t>Steven Pineda, Inglaterra - Director de Motivación y Emprendimiento </a:t>
            </a:r>
          </a:p>
          <a:p>
            <a:pPr>
              <a:lnSpc>
                <a:spcPct val="120000"/>
              </a:lnSpc>
              <a:spcAft>
                <a:spcPts val="900"/>
              </a:spcAft>
            </a:pPr>
            <a:r>
              <a:rPr lang="es-ES" sz="1200" b="1" dirty="0" smtClean="0">
                <a:solidFill>
                  <a:srgbClr val="002060"/>
                </a:solidFill>
              </a:rPr>
              <a:t>La </a:t>
            </a:r>
            <a:r>
              <a:rPr lang="es-ES" sz="1200" b="1" dirty="0">
                <a:solidFill>
                  <a:srgbClr val="002060"/>
                </a:solidFill>
              </a:rPr>
              <a:t>diversidad de experiencias internacionales para impulsar proyectos</a:t>
            </a:r>
            <a:r>
              <a:rPr lang="es-ES" sz="1200" b="1" dirty="0"/>
              <a:t>.</a:t>
            </a:r>
            <a:br>
              <a:rPr lang="es-ES" sz="1200" b="1" dirty="0"/>
            </a:br>
            <a:r>
              <a:rPr lang="es-ES" sz="1200" b="1" dirty="0"/>
              <a:t/>
            </a:r>
            <a:br>
              <a:rPr lang="es-ES" sz="1200" b="1" dirty="0"/>
            </a:br>
            <a:endParaRPr lang="fr-FR" sz="1200" b="1" dirty="0">
              <a:solidFill>
                <a:srgbClr val="002060"/>
              </a:solidFill>
              <a:latin typeface="Corbel" panose="020B0503020204020204" pitchFamily="34" charset="0"/>
              <a:ea typeface="SimSun" panose="02010600030101010101" pitchFamily="2" charset="-122"/>
              <a:cs typeface="Times New Roman" panose="02020603050405020304" pitchFamily="18" charset="0"/>
            </a:endParaRPr>
          </a:p>
        </p:txBody>
      </p:sp>
      <p:graphicFrame>
        <p:nvGraphicFramePr>
          <p:cNvPr id="3" name="Tableau 2"/>
          <p:cNvGraphicFramePr>
            <a:graphicFrameLocks noGrp="1"/>
          </p:cNvGraphicFramePr>
          <p:nvPr>
            <p:extLst>
              <p:ext uri="{D42A27DB-BD31-4B8C-83A1-F6EECF244321}">
                <p14:modId xmlns:p14="http://schemas.microsoft.com/office/powerpoint/2010/main" val="2106078912"/>
              </p:ext>
            </p:extLst>
          </p:nvPr>
        </p:nvGraphicFramePr>
        <p:xfrm>
          <a:off x="4133850" y="552449"/>
          <a:ext cx="1673525" cy="6098517"/>
        </p:xfrm>
        <a:graphic>
          <a:graphicData uri="http://schemas.openxmlformats.org/drawingml/2006/table">
            <a:tbl>
              <a:tblPr firstRow="1" firstCol="1" bandRow="1">
                <a:tableStyleId>{5C22544A-7EE6-4342-B048-85BDC9FD1C3A}</a:tableStyleId>
              </a:tblPr>
              <a:tblGrid>
                <a:gridCol w="1673525">
                  <a:extLst>
                    <a:ext uri="{9D8B030D-6E8A-4147-A177-3AD203B41FA5}">
                      <a16:colId xmlns="" xmlns:a16="http://schemas.microsoft.com/office/drawing/2014/main" val="263651582"/>
                    </a:ext>
                  </a:extLst>
                </a:gridCol>
              </a:tblGrid>
              <a:tr h="6098517">
                <a:tc>
                  <a:txBody>
                    <a:bodyPr/>
                    <a:lstStyle/>
                    <a:p>
                      <a:pPr algn="ctr">
                        <a:lnSpc>
                          <a:spcPct val="120000"/>
                        </a:lnSpc>
                        <a:spcAft>
                          <a:spcPts val="0"/>
                        </a:spcAft>
                      </a:pPr>
                      <a:r>
                        <a:rPr lang="es-ES" sz="1400" cap="all" dirty="0">
                          <a:effectLst/>
                        </a:rPr>
                        <a:t>Apoyo</a:t>
                      </a:r>
                      <a:r>
                        <a:rPr lang="es-ES" sz="1400" cap="all" baseline="0" dirty="0">
                          <a:effectLst/>
                        </a:rPr>
                        <a:t> </a:t>
                      </a:r>
                      <a:r>
                        <a:rPr lang="es-ES" sz="1400" cap="all" dirty="0">
                          <a:effectLst/>
                        </a:rPr>
                        <a:t>Misión para la construcción</a:t>
                      </a:r>
                      <a:r>
                        <a:rPr lang="es-ES" sz="1400" cap="all" baseline="0" dirty="0">
                          <a:effectLst/>
                        </a:rPr>
                        <a:t> de paz en Nariño, </a:t>
                      </a:r>
                      <a:r>
                        <a:rPr lang="es-ES" sz="1400" cap="all" baseline="0" dirty="0" err="1">
                          <a:effectLst/>
                        </a:rPr>
                        <a:t>colombia</a:t>
                      </a:r>
                      <a:endParaRPr lang="fr-FR" sz="1400" cap="all" dirty="0">
                        <a:effectLst/>
                      </a:endParaRPr>
                    </a:p>
                    <a:p>
                      <a:pPr marL="685800" marR="685800" algn="ctr">
                        <a:lnSpc>
                          <a:spcPct val="120000"/>
                        </a:lnSpc>
                        <a:spcBef>
                          <a:spcPts val="2000"/>
                        </a:spcBef>
                        <a:spcAft>
                          <a:spcPts val="2000"/>
                        </a:spcAft>
                      </a:pPr>
                      <a:r>
                        <a:rPr lang="es-ES" sz="900" dirty="0">
                          <a:effectLst/>
                        </a:rPr>
                        <a:t> </a:t>
                      </a:r>
                      <a:endParaRPr lang="fr-FR" sz="900" dirty="0">
                        <a:effectLst/>
                      </a:endParaRPr>
                    </a:p>
                    <a:p>
                      <a:pPr algn="ctr">
                        <a:lnSpc>
                          <a:spcPct val="120000"/>
                        </a:lnSpc>
                        <a:spcAft>
                          <a:spcPts val="0"/>
                        </a:spcAft>
                      </a:pPr>
                      <a:r>
                        <a:rPr lang="es-ES" sz="1400" cap="all" dirty="0">
                          <a:effectLst/>
                        </a:rPr>
                        <a:t>Ponentes internacionales</a:t>
                      </a:r>
                      <a:endParaRPr lang="fr-FR" sz="1400" cap="all" dirty="0">
                        <a:effectLst/>
                      </a:endParaRPr>
                    </a:p>
                    <a:p>
                      <a:pPr marL="685800" marR="685800" algn="ctr">
                        <a:lnSpc>
                          <a:spcPct val="120000"/>
                        </a:lnSpc>
                        <a:spcBef>
                          <a:spcPts val="2000"/>
                        </a:spcBef>
                        <a:spcAft>
                          <a:spcPts val="2000"/>
                        </a:spcAft>
                      </a:pPr>
                      <a:r>
                        <a:rPr lang="es-ES" sz="900" dirty="0">
                          <a:effectLst/>
                        </a:rPr>
                        <a:t> </a:t>
                      </a:r>
                      <a:endParaRPr lang="fr-FR" sz="900" dirty="0">
                        <a:effectLst/>
                      </a:endParaRPr>
                    </a:p>
                    <a:p>
                      <a:pPr algn="ctr">
                        <a:lnSpc>
                          <a:spcPct val="120000"/>
                        </a:lnSpc>
                        <a:spcAft>
                          <a:spcPts val="0"/>
                        </a:spcAft>
                      </a:pPr>
                      <a:r>
                        <a:rPr lang="es-ES" sz="1400" cap="all" dirty="0">
                          <a:effectLst/>
                        </a:rPr>
                        <a:t>Experiencias desde: Moda, Diseño, ciencias, a la Danza</a:t>
                      </a:r>
                      <a:endParaRPr lang="fr-FR" sz="1400" cap="all" dirty="0">
                        <a:effectLst/>
                      </a:endParaRPr>
                    </a:p>
                    <a:p>
                      <a:pPr marL="685800" marR="685800" algn="ctr">
                        <a:lnSpc>
                          <a:spcPct val="120000"/>
                        </a:lnSpc>
                        <a:spcBef>
                          <a:spcPts val="2000"/>
                        </a:spcBef>
                        <a:spcAft>
                          <a:spcPts val="2000"/>
                        </a:spcAft>
                      </a:pPr>
                      <a:r>
                        <a:rPr lang="es-ES" sz="900" dirty="0">
                          <a:effectLst/>
                        </a:rPr>
                        <a:t> </a:t>
                      </a:r>
                      <a:endParaRPr lang="fr-FR" sz="900" dirty="0">
                        <a:effectLst/>
                      </a:endParaRPr>
                    </a:p>
                    <a:p>
                      <a:pPr algn="ctr">
                        <a:lnSpc>
                          <a:spcPct val="120000"/>
                        </a:lnSpc>
                        <a:spcAft>
                          <a:spcPts val="0"/>
                        </a:spcAft>
                      </a:pPr>
                      <a:r>
                        <a:rPr lang="fr-FR" sz="1400" cap="all" dirty="0" err="1">
                          <a:effectLst/>
                        </a:rPr>
                        <a:t>Dinámicas</a:t>
                      </a:r>
                      <a:endParaRPr lang="fr-FR" sz="1400" cap="all" dirty="0">
                        <a:effectLst/>
                      </a:endParaRPr>
                    </a:p>
                    <a:p>
                      <a:pPr algn="ctr">
                        <a:lnSpc>
                          <a:spcPct val="120000"/>
                        </a:lnSpc>
                        <a:spcAft>
                          <a:spcPts val="0"/>
                        </a:spcAft>
                      </a:pPr>
                      <a:r>
                        <a:rPr lang="fr-FR" sz="1400" cap="all" dirty="0" err="1">
                          <a:effectLst/>
                        </a:rPr>
                        <a:t>inspiradoras</a:t>
                      </a:r>
                      <a:endParaRPr lang="fr-FR" sz="1400" cap="all" dirty="0">
                        <a:effectLst/>
                      </a:endParaRPr>
                    </a:p>
                    <a:p>
                      <a:pPr algn="ctr">
                        <a:lnSpc>
                          <a:spcPct val="120000"/>
                        </a:lnSpc>
                        <a:spcAft>
                          <a:spcPts val="0"/>
                        </a:spcAft>
                      </a:pPr>
                      <a:endParaRPr lang="fr-FR" sz="1400" b="1" cap="all" dirty="0">
                        <a:solidFill>
                          <a:srgbClr val="3C2415"/>
                        </a:solidFill>
                        <a:effectLst/>
                        <a:latin typeface="Corbel" panose="020B0503020204020204" pitchFamily="34" charset="0"/>
                        <a:ea typeface="SimHei"/>
                        <a:cs typeface="Times New Roman" panose="02020603050405020304" pitchFamily="18" charset="0"/>
                      </a:endParaRPr>
                    </a:p>
                  </a:txBody>
                  <a:tcPr marL="85656" marR="85656" marT="0" marB="0" anchor="ctr">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path path="circle">
                        <a:fillToRect l="50000" t="50000" r="50000" b="50000"/>
                      </a:path>
                      <a:tileRect/>
                    </a:gradFill>
                  </a:tcPr>
                </a:tc>
                <a:extLst>
                  <a:ext uri="{0D108BD9-81ED-4DB2-BD59-A6C34878D82A}">
                    <a16:rowId xmlns="" xmlns:a16="http://schemas.microsoft.com/office/drawing/2014/main" val="1634302894"/>
                  </a:ext>
                </a:extLst>
              </a:tr>
            </a:tbl>
          </a:graphicData>
        </a:graphic>
      </p:graphicFrame>
      <p:grpSp>
        <p:nvGrpSpPr>
          <p:cNvPr id="11" name="Groupe 10"/>
          <p:cNvGrpSpPr/>
          <p:nvPr/>
        </p:nvGrpSpPr>
        <p:grpSpPr>
          <a:xfrm>
            <a:off x="10187794" y="0"/>
            <a:ext cx="1836613" cy="842968"/>
            <a:chOff x="8629650" y="5566458"/>
            <a:chExt cx="3023823" cy="1219431"/>
          </a:xfrm>
        </p:grpSpPr>
        <p:pic>
          <p:nvPicPr>
            <p:cNvPr id="12" name="Imag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29650" y="5566458"/>
              <a:ext cx="2962161" cy="1219431"/>
            </a:xfrm>
            <a:prstGeom prst="rect">
              <a:avLst/>
            </a:prstGeom>
          </p:spPr>
        </p:pic>
        <p:pic>
          <p:nvPicPr>
            <p:cNvPr id="13" name="Image 12"/>
            <p:cNvPicPr>
              <a:picLocks noChangeAspect="1"/>
            </p:cNvPicPr>
            <p:nvPr/>
          </p:nvPicPr>
          <p:blipFill>
            <a:blip r:embed="rId3"/>
            <a:stretch>
              <a:fillRect/>
            </a:stretch>
          </p:blipFill>
          <p:spPr>
            <a:xfrm>
              <a:off x="11129172" y="5740557"/>
              <a:ext cx="524301" cy="646232"/>
            </a:xfrm>
            <a:prstGeom prst="rect">
              <a:avLst/>
            </a:prstGeom>
          </p:spPr>
        </p:pic>
      </p:grpSp>
      <p:sp>
        <p:nvSpPr>
          <p:cNvPr id="14" name="Rectangle 13"/>
          <p:cNvSpPr/>
          <p:nvPr/>
        </p:nvSpPr>
        <p:spPr>
          <a:xfrm>
            <a:off x="0" y="0"/>
            <a:ext cx="184029" cy="6858000"/>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Rectangle 14"/>
          <p:cNvSpPr/>
          <p:nvPr/>
        </p:nvSpPr>
        <p:spPr>
          <a:xfrm>
            <a:off x="6063725" y="5728303"/>
            <a:ext cx="5753100" cy="535531"/>
          </a:xfrm>
          <a:prstGeom prst="rect">
            <a:avLst/>
          </a:prstGeom>
        </p:spPr>
        <p:txBody>
          <a:bodyPr wrap="square">
            <a:spAutoFit/>
          </a:bodyPr>
          <a:lstStyle/>
          <a:p>
            <a:pPr>
              <a:lnSpc>
                <a:spcPct val="120000"/>
              </a:lnSpc>
              <a:spcAft>
                <a:spcPts val="900"/>
              </a:spcAft>
            </a:pPr>
            <a:r>
              <a:rPr lang="es-ES" sz="1200" b="1" smtClean="0">
                <a:solidFill>
                  <a:srgbClr val="002060"/>
                </a:solidFill>
              </a:rPr>
              <a:t>Conclusión </a:t>
            </a:r>
            <a:r>
              <a:rPr lang="es-ES" sz="1200" b="1" dirty="0">
                <a:solidFill>
                  <a:srgbClr val="002060"/>
                </a:solidFill>
              </a:rPr>
              <a:t>con emprendimiento participativo</a:t>
            </a:r>
            <a:br>
              <a:rPr lang="es-ES" sz="1200" b="1" dirty="0">
                <a:solidFill>
                  <a:srgbClr val="002060"/>
                </a:solidFill>
              </a:rPr>
            </a:br>
            <a:r>
              <a:rPr lang="es-ES" sz="1200" dirty="0"/>
              <a:t>Todos</a:t>
            </a:r>
          </a:p>
        </p:txBody>
      </p:sp>
      <p:sp>
        <p:nvSpPr>
          <p:cNvPr id="2" name="Rectangle 1"/>
          <p:cNvSpPr/>
          <p:nvPr/>
        </p:nvSpPr>
        <p:spPr>
          <a:xfrm>
            <a:off x="588885" y="1578836"/>
            <a:ext cx="3352800" cy="1938992"/>
          </a:xfrm>
          <a:prstGeom prst="rect">
            <a:avLst/>
          </a:prstGeom>
        </p:spPr>
        <p:txBody>
          <a:bodyPr wrap="square">
            <a:spAutoFit/>
          </a:bodyPr>
          <a:lstStyle/>
          <a:p>
            <a:pPr algn="just"/>
            <a:r>
              <a:rPr lang="es-ES" sz="1200" b="1" dirty="0">
                <a:latin typeface="Franklin Gothic Book" panose="020B0503020102020204" pitchFamily="34" charset="0"/>
              </a:rPr>
              <a:t>Objetivos: fomentar e inspirar</a:t>
            </a:r>
            <a:r>
              <a:rPr lang="es-ES" sz="1200" dirty="0">
                <a:latin typeface="Franklin Gothic Book" panose="020B0503020102020204" pitchFamily="34" charset="0"/>
              </a:rPr>
              <a:t> </a:t>
            </a:r>
            <a:r>
              <a:rPr lang="es-ES" sz="1200" dirty="0">
                <a:solidFill>
                  <a:schemeClr val="dk1"/>
                </a:solidFill>
                <a:latin typeface="Franklin Gothic Book" panose="020B0503020102020204" pitchFamily="34" charset="0"/>
              </a:rPr>
              <a:t>carreras profesionales y proyectos innovadores, compartiendo </a:t>
            </a:r>
            <a:r>
              <a:rPr lang="es-ES" sz="1200" b="1" dirty="0">
                <a:solidFill>
                  <a:schemeClr val="dk1"/>
                </a:solidFill>
                <a:latin typeface="Franklin Gothic Book" panose="020B0503020102020204" pitchFamily="34" charset="0"/>
              </a:rPr>
              <a:t>métodos y herramientas</a:t>
            </a:r>
            <a:r>
              <a:rPr lang="es-ES" sz="1200" dirty="0">
                <a:solidFill>
                  <a:schemeClr val="dk1"/>
                </a:solidFill>
                <a:latin typeface="Franklin Gothic Book" panose="020B0503020102020204" pitchFamily="34" charset="0"/>
              </a:rPr>
              <a:t> de los resultados</a:t>
            </a:r>
            <a:r>
              <a:rPr lang="es-ES" sz="1200" b="1" dirty="0">
                <a:solidFill>
                  <a:schemeClr val="dk1"/>
                </a:solidFill>
                <a:latin typeface="Franklin Gothic Book" panose="020B0503020102020204" pitchFamily="34" charset="0"/>
              </a:rPr>
              <a:t> </a:t>
            </a:r>
            <a:r>
              <a:rPr lang="es-ES" sz="1200" b="1" dirty="0">
                <a:latin typeface="Franklin Gothic Book" panose="020B0503020102020204" pitchFamily="34" charset="0"/>
              </a:rPr>
              <a:t>I&amp;D de Pentagon Wave</a:t>
            </a:r>
            <a:r>
              <a:rPr lang="es-ES" sz="1200" dirty="0">
                <a:latin typeface="Franklin Gothic Book" panose="020B0503020102020204" pitchFamily="34" charset="0"/>
              </a:rPr>
              <a:t> trayendo mejoras en la </a:t>
            </a:r>
            <a:r>
              <a:rPr lang="es-ES" sz="1200" b="1" dirty="0">
                <a:latin typeface="Franklin Gothic Book" panose="020B0503020102020204" pitchFamily="34" charset="0"/>
              </a:rPr>
              <a:t>comunicación</a:t>
            </a:r>
            <a:r>
              <a:rPr lang="es-ES" sz="1200" dirty="0">
                <a:latin typeface="Franklin Gothic Book" panose="020B0503020102020204" pitchFamily="34" charset="0"/>
              </a:rPr>
              <a:t>, respeto, valoración, aceptación de diferentes percepciones y entendimiento, además de acercar</a:t>
            </a:r>
            <a:r>
              <a:rPr lang="es-ES" sz="1200" dirty="0">
                <a:solidFill>
                  <a:schemeClr val="dk1"/>
                </a:solidFill>
                <a:latin typeface="Franklin Gothic Book" panose="020B0503020102020204" pitchFamily="34" charset="0"/>
              </a:rPr>
              <a:t> </a:t>
            </a:r>
            <a:r>
              <a:rPr lang="es-ES" sz="1200" b="1" dirty="0">
                <a:latin typeface="Franklin Gothic Book" panose="020B0503020102020204" pitchFamily="34" charset="0"/>
              </a:rPr>
              <a:t>experiencias académicas y empresariales </a:t>
            </a:r>
            <a:r>
              <a:rPr lang="es-ES" sz="1200" dirty="0">
                <a:latin typeface="Franklin Gothic Book" panose="020B0503020102020204" pitchFamily="34" charset="0"/>
              </a:rPr>
              <a:t>diversas e</a:t>
            </a:r>
            <a:r>
              <a:rPr lang="es-ES" sz="1200" b="1" dirty="0">
                <a:latin typeface="Franklin Gothic Book" panose="020B0503020102020204" pitchFamily="34" charset="0"/>
              </a:rPr>
              <a:t> internacionales.</a:t>
            </a:r>
          </a:p>
          <a:p>
            <a:pPr algn="just"/>
            <a:endParaRPr lang="es-ES" sz="1200" dirty="0"/>
          </a:p>
        </p:txBody>
      </p:sp>
    </p:spTree>
    <p:extLst>
      <p:ext uri="{BB962C8B-B14F-4D97-AF65-F5344CB8AC3E}">
        <p14:creationId xmlns:p14="http://schemas.microsoft.com/office/powerpoint/2010/main" val="182946013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1307</TotalTime>
  <Words>178</Words>
  <Application>Microsoft Office PowerPoint</Application>
  <PresentationFormat>Personalizado</PresentationFormat>
  <Paragraphs>25</Paragraphs>
  <Slides>2</Slides>
  <Notes>0</Notes>
  <HiddenSlides>0</HiddenSlides>
  <MMClips>0</MMClips>
  <ScaleCrop>false</ScaleCrop>
  <HeadingPairs>
    <vt:vector size="4" baseType="variant">
      <vt:variant>
        <vt:lpstr>Tema</vt:lpstr>
      </vt:variant>
      <vt:variant>
        <vt:i4>1</vt:i4>
      </vt:variant>
      <vt:variant>
        <vt:lpstr>Títulos de diapositiva</vt:lpstr>
      </vt:variant>
      <vt:variant>
        <vt:i4>2</vt:i4>
      </vt:variant>
    </vt:vector>
  </HeadingPairs>
  <TitlesOfParts>
    <vt:vector size="3" baseType="lpstr">
      <vt:lpstr>Thème Office</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Héléa KHAIZOURANE</dc:creator>
  <cp:lastModifiedBy>INVESTIGACION</cp:lastModifiedBy>
  <cp:revision>218</cp:revision>
  <cp:lastPrinted>2016-11-06T22:23:52Z</cp:lastPrinted>
  <dcterms:created xsi:type="dcterms:W3CDTF">2016-09-28T09:58:19Z</dcterms:created>
  <dcterms:modified xsi:type="dcterms:W3CDTF">2016-11-15T20:36:03Z</dcterms:modified>
</cp:coreProperties>
</file>